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1" r:id="rId1"/>
  </p:sldMasterIdLst>
  <p:sldIdLst>
    <p:sldId id="256" r:id="rId2"/>
    <p:sldId id="258" r:id="rId3"/>
    <p:sldId id="259" r:id="rId4"/>
    <p:sldId id="261" r:id="rId5"/>
    <p:sldId id="262" r:id="rId6"/>
    <p:sldId id="263" r:id="rId7"/>
    <p:sldId id="264"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p:cViewPr varScale="1">
        <p:scale>
          <a:sx n="89" d="100"/>
          <a:sy n="89" d="100"/>
        </p:scale>
        <p:origin x="370"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6AD6EE87-EBD5-4F12-A48A-63ACA297AC8F}" type="datetimeFigureOut">
              <a:rPr lang="en-US" smtClean="0"/>
              <a:t>8/28/2016</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4FAB73BC-B049-4115-A692-8D63A059BFB8}" type="slidenum">
              <a:rPr lang="en-US" smtClean="0"/>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668453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298CD5-6C1E-4009-B41F-6DF62E31D3BE}" type="datetimeFigureOut">
              <a:rPr lang="en-US" smtClean="0"/>
              <a:pPr/>
              <a:t>8/28/2016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698883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298CD5-6C1E-4009-B41F-6DF62E31D3BE}" type="datetimeFigureOut">
              <a:rPr lang="en-US" smtClean="0"/>
              <a:pPr/>
              <a:t>8/28/2016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676580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298CD5-6C1E-4009-B41F-6DF62E31D3BE}" type="datetimeFigureOut">
              <a:rPr lang="en-US" smtClean="0"/>
              <a:pPr/>
              <a:t>8/28/2016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124097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298CD5-6C1E-4009-B41F-6DF62E31D3BE}" type="datetimeFigureOut">
              <a:rPr lang="en-US" smtClean="0"/>
              <a:pPr/>
              <a:t>8/28/2016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2790858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298CD5-6C1E-4009-B41F-6DF62E31D3BE}" type="datetimeFigureOut">
              <a:rPr lang="en-US" smtClean="0"/>
              <a:pPr/>
              <a:t>8/28/2016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204947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298CD5-6C1E-4009-B41F-6DF62E31D3BE}" type="datetimeFigureOut">
              <a:rPr lang="en-US" smtClean="0"/>
              <a:pPr/>
              <a:t>8/28/2016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22122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D73815-2707-4475-8F1A-B873CB631BB4}" type="datetimeFigureOut">
              <a:rPr lang="en-US" smtClean="0"/>
              <a:t>8/28/2016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447813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4AFB99-0EAB-4182-AFF8-E214C82A68F6}" type="datetimeFigureOut">
              <a:rPr lang="en-US" smtClean="0"/>
              <a:t>8/28/2016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43396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5D3794B-289A-4A80-97D7-111025398D45}" type="datetimeFigureOut">
              <a:rPr lang="en-US" smtClean="0"/>
              <a:t>8/28/2016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8518425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61015F-7CC6-4D0A-9D87-873EA4C304CC}" type="datetimeFigureOut">
              <a:rPr lang="en-US" smtClean="0"/>
              <a:t>8/28/2016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34738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3C6A301-0538-44EC-B09D-202E1042A48B}" type="datetimeFigureOut">
              <a:rPr lang="en-US" smtClean="0"/>
              <a:t>8/28/2016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137082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89574A-8875-45EF-8EA2-3CAA0F7ABC4C}" type="datetimeFigureOut">
              <a:rPr lang="en-US" smtClean="0"/>
              <a:t>8/28/2016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76406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EF4D4C-5367-4C26-9E2B-D8088D7FCA81}" type="datetimeFigureOut">
              <a:rPr lang="en-US" smtClean="0"/>
              <a:t>8/28/2016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82383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E91E96-98B0-4413-9547-46F3504108EF}" type="datetimeFigureOut">
              <a:rPr lang="en-US" smtClean="0"/>
              <a:t>8/28/2016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3342690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C68B11-C5A8-448C-8CE9-B1A273C79CFC}" type="datetimeFigureOut">
              <a:rPr lang="en-US" smtClean="0"/>
              <a:t>8/28/2016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06508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616CA0-919D-4A49-9C8A-62FDFB3A5183}" type="datetimeFigureOut">
              <a:rPr lang="en-US" smtClean="0"/>
              <a:t>8/28/2016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smtClean="0"/>
              <a:t>‹#›</a:t>
            </a:fld>
            <a:endParaRPr lang="en-US" dirty="0"/>
          </a:p>
        </p:txBody>
      </p:sp>
    </p:spTree>
    <p:extLst>
      <p:ext uri="{BB962C8B-B14F-4D97-AF65-F5344CB8AC3E}">
        <p14:creationId xmlns:p14="http://schemas.microsoft.com/office/powerpoint/2010/main" val="4834772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0298CD5-6C1E-4009-B41F-6DF62E31D3BE}" type="datetimeFigureOut">
              <a:rPr lang="en-US" smtClean="0"/>
              <a:pPr/>
              <a:t>8/28/2016</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7480001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How </a:t>
            </a:r>
            <a:r>
              <a:rPr lang="en-US" smtClean="0"/>
              <a:t>to SAQ</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6312043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SAQs</a:t>
            </a:r>
            <a:endParaRPr lang="en-US" dirty="0"/>
          </a:p>
        </p:txBody>
      </p:sp>
      <p:sp>
        <p:nvSpPr>
          <p:cNvPr id="3" name="Content Placeholder 2"/>
          <p:cNvSpPr>
            <a:spLocks noGrp="1"/>
          </p:cNvSpPr>
          <p:nvPr>
            <p:ph idx="1"/>
          </p:nvPr>
        </p:nvSpPr>
        <p:spPr/>
        <p:txBody>
          <a:bodyPr>
            <a:normAutofit fontScale="92500"/>
          </a:bodyPr>
          <a:lstStyle/>
          <a:p>
            <a:r>
              <a:rPr lang="en-US" sz="2800" dirty="0" smtClean="0"/>
              <a:t>20% of AP exam</a:t>
            </a:r>
          </a:p>
          <a:p>
            <a:r>
              <a:rPr lang="en-US" sz="2800" dirty="0" smtClean="0"/>
              <a:t>4 questions, each with three parts</a:t>
            </a:r>
          </a:p>
          <a:p>
            <a:r>
              <a:rPr lang="en-US" sz="2800" dirty="0" smtClean="0"/>
              <a:t>50 minutes for all 4 SAQs</a:t>
            </a:r>
          </a:p>
          <a:p>
            <a:r>
              <a:rPr lang="en-US" sz="2800" dirty="0" smtClean="0"/>
              <a:t>Most SAQs will require you to interpret a passage, map, artwork, </a:t>
            </a:r>
            <a:r>
              <a:rPr lang="en-US" sz="2800" dirty="0" err="1" smtClean="0"/>
              <a:t>etc</a:t>
            </a:r>
            <a:endParaRPr lang="en-US" sz="2800" dirty="0" smtClean="0"/>
          </a:p>
          <a:p>
            <a:r>
              <a:rPr lang="en-US" sz="2800" dirty="0" smtClean="0"/>
              <a:t>These are NOT essays- you need to be concise and clear</a:t>
            </a:r>
          </a:p>
          <a:p>
            <a:r>
              <a:rPr lang="en-US" sz="2800" dirty="0" smtClean="0"/>
              <a:t>Limited to one page per question</a:t>
            </a:r>
            <a:endParaRPr lang="en-US" sz="2800" dirty="0"/>
          </a:p>
        </p:txBody>
      </p:sp>
    </p:spTree>
    <p:extLst>
      <p:ext uri="{BB962C8B-B14F-4D97-AF65-F5344CB8AC3E}">
        <p14:creationId xmlns:p14="http://schemas.microsoft.com/office/powerpoint/2010/main" val="4815040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SAQ</a:t>
            </a:r>
            <a:endParaRPr lang="en-US" dirty="0"/>
          </a:p>
        </p:txBody>
      </p:sp>
      <p:sp>
        <p:nvSpPr>
          <p:cNvPr id="3" name="Content Placeholder 2"/>
          <p:cNvSpPr>
            <a:spLocks noGrp="1"/>
          </p:cNvSpPr>
          <p:nvPr>
            <p:ph idx="1"/>
          </p:nvPr>
        </p:nvSpPr>
        <p:spPr/>
        <p:txBody>
          <a:bodyPr>
            <a:normAutofit fontScale="92500" lnSpcReduction="20000"/>
          </a:bodyPr>
          <a:lstStyle/>
          <a:p>
            <a:pPr marL="385763" indent="-385763">
              <a:buFont typeface="+mj-lt"/>
              <a:buAutoNum type="alphaUcPeriod"/>
            </a:pPr>
            <a:r>
              <a:rPr lang="en-US" sz="2800" dirty="0"/>
              <a:t>Briefly explain ONE example of how contact between Native Americans and Europeans brought changes to Native American societies in the period 1492 to 1700.</a:t>
            </a:r>
          </a:p>
          <a:p>
            <a:pPr marL="385763" indent="-385763">
              <a:buFont typeface="+mj-lt"/>
              <a:buAutoNum type="alphaUcPeriod"/>
            </a:pPr>
            <a:r>
              <a:rPr lang="en-US" sz="2800" dirty="0"/>
              <a:t>Briefly explain a SECOND example of how contact between Native Americans and Europeans brought changes to Native American societies in the same period.</a:t>
            </a:r>
          </a:p>
          <a:p>
            <a:pPr marL="385763" indent="-385763">
              <a:buFont typeface="+mj-lt"/>
              <a:buAutoNum type="alphaUcPeriod"/>
            </a:pPr>
            <a:r>
              <a:rPr lang="en-US" sz="2800" dirty="0"/>
              <a:t>Briefly explain ONE example of how Native American societies resisted change brought by contact with Europeans in the same period.</a:t>
            </a:r>
          </a:p>
        </p:txBody>
      </p:sp>
    </p:spTree>
    <p:extLst>
      <p:ext uri="{BB962C8B-B14F-4D97-AF65-F5344CB8AC3E}">
        <p14:creationId xmlns:p14="http://schemas.microsoft.com/office/powerpoint/2010/main" val="39844327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Answer</a:t>
            </a:r>
            <a:endParaRPr lang="en-US" dirty="0"/>
          </a:p>
        </p:txBody>
      </p:sp>
      <p:sp>
        <p:nvSpPr>
          <p:cNvPr id="3" name="Content Placeholder 2"/>
          <p:cNvSpPr>
            <a:spLocks noGrp="1"/>
          </p:cNvSpPr>
          <p:nvPr>
            <p:ph idx="1"/>
          </p:nvPr>
        </p:nvSpPr>
        <p:spPr/>
        <p:txBody>
          <a:bodyPr>
            <a:normAutofit/>
          </a:bodyPr>
          <a:lstStyle/>
          <a:p>
            <a:r>
              <a:rPr lang="en-US" sz="2800" dirty="0" smtClean="0"/>
              <a:t>Must be in complete sentences, bullet points = zero points</a:t>
            </a:r>
          </a:p>
          <a:p>
            <a:r>
              <a:rPr lang="en-US" sz="2800" dirty="0" smtClean="0"/>
              <a:t>Don’t quote! If it asks you to explain a quote, use your own words</a:t>
            </a:r>
          </a:p>
          <a:p>
            <a:r>
              <a:rPr lang="en-US" sz="2800" dirty="0" smtClean="0"/>
              <a:t>Follow this format for each section:</a:t>
            </a:r>
          </a:p>
          <a:p>
            <a:pPr lvl="1"/>
            <a:r>
              <a:rPr lang="en-US" dirty="0" smtClean="0"/>
              <a:t>What</a:t>
            </a:r>
          </a:p>
          <a:p>
            <a:pPr lvl="1"/>
            <a:r>
              <a:rPr lang="en-US" dirty="0" smtClean="0"/>
              <a:t>How </a:t>
            </a:r>
          </a:p>
          <a:p>
            <a:pPr lvl="1"/>
            <a:r>
              <a:rPr lang="en-US" dirty="0" smtClean="0"/>
              <a:t>Why</a:t>
            </a:r>
            <a:endParaRPr lang="en-US" dirty="0"/>
          </a:p>
        </p:txBody>
      </p:sp>
    </p:spTree>
    <p:extLst>
      <p:ext uri="{BB962C8B-B14F-4D97-AF65-F5344CB8AC3E}">
        <p14:creationId xmlns:p14="http://schemas.microsoft.com/office/powerpoint/2010/main" val="42266769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Answer</a:t>
            </a:r>
            <a:endParaRPr lang="en-US" dirty="0"/>
          </a:p>
        </p:txBody>
      </p:sp>
      <p:sp>
        <p:nvSpPr>
          <p:cNvPr id="3" name="Content Placeholder 2"/>
          <p:cNvSpPr>
            <a:spLocks noGrp="1"/>
          </p:cNvSpPr>
          <p:nvPr>
            <p:ph idx="1"/>
          </p:nvPr>
        </p:nvSpPr>
        <p:spPr/>
        <p:txBody>
          <a:bodyPr>
            <a:normAutofit fontScale="92500"/>
          </a:bodyPr>
          <a:lstStyle/>
          <a:p>
            <a:pPr marL="457200" indent="-457200">
              <a:buAutoNum type="alphaUcPeriod"/>
            </a:pPr>
            <a:r>
              <a:rPr lang="en-US" dirty="0" smtClean="0"/>
              <a:t>Briefly </a:t>
            </a:r>
            <a:r>
              <a:rPr lang="en-US" dirty="0"/>
              <a:t>explain ONE example of how contact between Native Americans and Europeans brought changes to Native American societies in the period 1492 to 1700</a:t>
            </a:r>
            <a:r>
              <a:rPr lang="en-US" dirty="0" smtClean="0"/>
              <a:t>.</a:t>
            </a:r>
          </a:p>
          <a:p>
            <a:pPr marL="0" indent="0">
              <a:buNone/>
            </a:pPr>
            <a:endParaRPr lang="en-US" dirty="0"/>
          </a:p>
          <a:p>
            <a:pPr marL="0" indent="0">
              <a:buNone/>
            </a:pPr>
            <a:r>
              <a:rPr lang="en-US" dirty="0" smtClean="0"/>
              <a:t>Answer: The introduction of the horse made the Native Americans more mobile as compared to their pre-Columbian lifestyle. For example, the Plains Indians now expanded their buffalo hunting since they could cover more territory. The Native Americans had very few beasts of burden like horses prior to European contact.</a:t>
            </a:r>
            <a:endParaRPr lang="en-US" dirty="0"/>
          </a:p>
          <a:p>
            <a:endParaRPr lang="en-US" dirty="0"/>
          </a:p>
        </p:txBody>
      </p:sp>
    </p:spTree>
    <p:extLst>
      <p:ext uri="{BB962C8B-B14F-4D97-AF65-F5344CB8AC3E}">
        <p14:creationId xmlns:p14="http://schemas.microsoft.com/office/powerpoint/2010/main" val="39753326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Answer</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t>B. Briefly </a:t>
            </a:r>
            <a:r>
              <a:rPr lang="en-US" dirty="0"/>
              <a:t>explain a SECOND example of how contact between Native Americans and Europeans brought changes to Native American societies in the same period</a:t>
            </a:r>
            <a:r>
              <a:rPr lang="en-US" dirty="0" smtClean="0"/>
              <a:t>.</a:t>
            </a:r>
            <a:endParaRPr lang="en-US" dirty="0"/>
          </a:p>
          <a:p>
            <a:pPr marL="0" indent="0">
              <a:buNone/>
            </a:pPr>
            <a:endParaRPr lang="en-US" dirty="0"/>
          </a:p>
          <a:p>
            <a:pPr marL="0" indent="0">
              <a:buNone/>
            </a:pPr>
            <a:r>
              <a:rPr lang="en-US" dirty="0" smtClean="0"/>
              <a:t>Answer: The introduction of diseases such as smallpox killed millions of Native Americans. The Native Americans had no immunity to diseases brought by Europeans and so many died quickly. This allowed Europeans to conquer vast territories more quickly, as many native groups were weakened.</a:t>
            </a:r>
            <a:endParaRPr lang="en-US" dirty="0"/>
          </a:p>
          <a:p>
            <a:endParaRPr lang="en-US" dirty="0"/>
          </a:p>
        </p:txBody>
      </p:sp>
    </p:spTree>
    <p:extLst>
      <p:ext uri="{BB962C8B-B14F-4D97-AF65-F5344CB8AC3E}">
        <p14:creationId xmlns:p14="http://schemas.microsoft.com/office/powerpoint/2010/main" val="40529939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Answer</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C. Briefly </a:t>
            </a:r>
            <a:r>
              <a:rPr lang="en-US" dirty="0"/>
              <a:t>explain ONE example of how Native American societies resisted change brought by contact with Europeans in the same period.</a:t>
            </a:r>
          </a:p>
          <a:p>
            <a:pPr marL="0" indent="0">
              <a:buNone/>
            </a:pPr>
            <a:endParaRPr lang="en-US" dirty="0"/>
          </a:p>
          <a:p>
            <a:pPr marL="0" indent="0">
              <a:buNone/>
            </a:pPr>
            <a:r>
              <a:rPr lang="en-US" dirty="0" smtClean="0"/>
              <a:t>Answer: Native American groups fought back against European attempts at conquest. The Aztecs used weapons such as spears to hold off the conquest of the Spanish for a time. Native groups wanted to preserve their ways of life and traditions, and so often put up a substantial resistance.</a:t>
            </a:r>
            <a:endParaRPr lang="en-US" dirty="0"/>
          </a:p>
          <a:p>
            <a:endParaRPr lang="en-US" dirty="0"/>
          </a:p>
        </p:txBody>
      </p:sp>
    </p:spTree>
    <p:extLst>
      <p:ext uri="{BB962C8B-B14F-4D97-AF65-F5344CB8AC3E}">
        <p14:creationId xmlns:p14="http://schemas.microsoft.com/office/powerpoint/2010/main" val="188816404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14</TotalTime>
  <Words>405</Words>
  <Application>Microsoft Office PowerPoint</Application>
  <PresentationFormat>Widescreen</PresentationFormat>
  <Paragraphs>31</Paragraphs>
  <Slides>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Garamond</vt:lpstr>
      <vt:lpstr>Organic</vt:lpstr>
      <vt:lpstr>How to SAQ</vt:lpstr>
      <vt:lpstr>SAQs</vt:lpstr>
      <vt:lpstr>Sample SAQ</vt:lpstr>
      <vt:lpstr>How to Answer</vt:lpstr>
      <vt:lpstr>How to Answer</vt:lpstr>
      <vt:lpstr>How to Answer</vt:lpstr>
      <vt:lpstr>How to Answer</vt:lpstr>
    </vt:vector>
  </TitlesOfParts>
  <Company>Northside ISD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SAQs (Short Answer Questions)</dc:title>
  <dc:creator>Lauren Bartell</dc:creator>
  <cp:lastModifiedBy>Quinn, Matthew W</cp:lastModifiedBy>
  <cp:revision>4</cp:revision>
  <dcterms:created xsi:type="dcterms:W3CDTF">2016-08-23T21:20:20Z</dcterms:created>
  <dcterms:modified xsi:type="dcterms:W3CDTF">2016-08-28T19:34:38Z</dcterms:modified>
</cp:coreProperties>
</file>